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PT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Merriweather"/>
      <p:regular r:id="rId49"/>
      <p:bold r:id="rId50"/>
      <p:italic r:id="rId51"/>
      <p:boldItalic r:id="rId52"/>
    </p:embeddedFont>
    <p:embeddedFont>
      <p:font typeface="Lexend Ex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44" Type="http://schemas.openxmlformats.org/officeDocument/2006/relationships/font" Target="fonts/PTSans-boldItalic.fntdata"/><Relationship Id="rId43" Type="http://schemas.openxmlformats.org/officeDocument/2006/relationships/font" Target="fonts/PTSans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Lato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Raleway-regular.fntdata"/><Relationship Id="rId51" Type="http://schemas.openxmlformats.org/officeDocument/2006/relationships/font" Target="fonts/Merriweather-italic.fntdata"/><Relationship Id="rId50" Type="http://schemas.openxmlformats.org/officeDocument/2006/relationships/font" Target="fonts/Merriweather-bold.fntdata"/><Relationship Id="rId53" Type="http://schemas.openxmlformats.org/officeDocument/2006/relationships/font" Target="fonts/LexendExa-regular.fntdata"/><Relationship Id="rId52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LexendEx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8258276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8258276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82582760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82582760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82582760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82582760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82582760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82582760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82582760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82582760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8436db9e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8436db9e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8436db9e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8436db9e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8436db9ec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8436db9ec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8436db9ec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08436db9ec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8436db9e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8436db9e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c93c893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c93c893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08436db9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08436db9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8436db9e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8436db9e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8436db9ec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8436db9e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8436db9ec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8436db9ec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08436db9ec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08436db9ec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8436db9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8436db9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8436db9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8436db9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8436db9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8436db9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8436db9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8436db9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073fe33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073fe33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8258276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8258276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flipH="1" rot="-5400000">
            <a:off x="461050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flipH="1" rot="-5400000">
            <a:off x="4594533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8195387" y="251354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20203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1053888" y="1809013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20203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3" type="title"/>
          </p:nvPr>
        </p:nvSpPr>
        <p:spPr>
          <a:xfrm>
            <a:off x="61079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5136613" y="1809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61079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20203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1053888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20203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9" type="title"/>
          </p:nvPr>
        </p:nvSpPr>
        <p:spPr>
          <a:xfrm>
            <a:off x="61079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5136613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61079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 1">
  <p:cSld name="SECTION_TITLE_AND_DESCRIPTION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 1">
  <p:cSld name="SECTION_HEADER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09" name="Google Shape;109;p15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112" name="Google Shape;112;p15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 txBox="1"/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5"/>
          <p:cNvSpPr txBox="1"/>
          <p:nvPr>
            <p:ph hasCustomPrompt="1"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6"/>
          <p:cNvSpPr/>
          <p:nvPr/>
        </p:nvSpPr>
        <p:spPr>
          <a:xfrm flipH="1" rot="-5400000">
            <a:off x="-2851950" y="534075"/>
            <a:ext cx="7511700" cy="63798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6675" y="2229925"/>
            <a:ext cx="5424600" cy="23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 flipH="1" rot="10800000">
            <a:off x="6003429" y="2571750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-5400000">
            <a:off x="357750" y="-971451"/>
            <a:ext cx="8428500" cy="76629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flipH="1" rot="10800000">
            <a:off x="-883200" y="182361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2932050" y="539400"/>
            <a:ext cx="32799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2932050" y="2487352"/>
            <a:ext cx="32799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2" type="subTitle"/>
          </p:nvPr>
        </p:nvSpPr>
        <p:spPr>
          <a:xfrm>
            <a:off x="2932050" y="2078427"/>
            <a:ext cx="3279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/>
        </p:nvSpPr>
        <p:spPr>
          <a:xfrm>
            <a:off x="2932050" y="3410803"/>
            <a:ext cx="32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and 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8062250" y="1724725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-5400000">
            <a:off x="32967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flipH="1" rot="-5400000">
            <a:off x="456962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408875" y="66355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1461137" y="3662250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1461137" y="3905250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3" type="title"/>
          </p:nvPr>
        </p:nvSpPr>
        <p:spPr>
          <a:xfrm>
            <a:off x="5701072" y="1800913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9"/>
          <p:cNvSpPr txBox="1"/>
          <p:nvPr>
            <p:ph idx="4" type="subTitle"/>
          </p:nvPr>
        </p:nvSpPr>
        <p:spPr>
          <a:xfrm>
            <a:off x="5701071" y="2043913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столбца 1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flipH="1" rot="-5400000">
            <a:off x="-20862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flipH="1" rot="-5400000">
            <a:off x="3796963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1356563" y="2479250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2" type="title"/>
          </p:nvPr>
        </p:nvSpPr>
        <p:spPr>
          <a:xfrm>
            <a:off x="5175614" y="2479125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3" type="subTitle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 flipH="1" rot="10800000">
            <a:off x="5800526" y="-396176"/>
            <a:ext cx="1914900" cy="19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-104700" y="-115046"/>
            <a:ext cx="9353400" cy="5564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flipH="1" rot="10800000">
            <a:off x="966501" y="3425249"/>
            <a:ext cx="1917900" cy="191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1749150" y="2930975"/>
            <a:ext cx="5645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1749150" y="17571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 flipH="1" rot="-5400000">
            <a:off x="-2802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flipH="1" rot="-5400000">
            <a:off x="244965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flipH="1" rot="-5400000">
            <a:off x="51795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05162" y="2825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822962" y="36449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hasCustomPrompt="1" type="title"/>
          </p:nvPr>
        </p:nvSpPr>
        <p:spPr>
          <a:xfrm>
            <a:off x="713100" y="188790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713100" y="2656802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hasCustomPrompt="1" idx="2" type="title"/>
          </p:nvPr>
        </p:nvSpPr>
        <p:spPr>
          <a:xfrm>
            <a:off x="3442950" y="188789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/>
          <p:nvPr>
            <p:ph idx="3" type="subTitle"/>
          </p:nvPr>
        </p:nvSpPr>
        <p:spPr>
          <a:xfrm>
            <a:off x="3442950" y="2656776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hasCustomPrompt="1" idx="4" type="title"/>
          </p:nvPr>
        </p:nvSpPr>
        <p:spPr>
          <a:xfrm>
            <a:off x="6172800" y="1887896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2"/>
          <p:cNvSpPr txBox="1"/>
          <p:nvPr>
            <p:ph idx="5" type="subTitle"/>
          </p:nvPr>
        </p:nvSpPr>
        <p:spPr>
          <a:xfrm>
            <a:off x="6172800" y="2656773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flipH="1" rot="-5400000">
            <a:off x="1926000" y="-2177700"/>
            <a:ext cx="5292000" cy="9609300"/>
          </a:xfrm>
          <a:prstGeom prst="wave">
            <a:avLst>
              <a:gd fmla="val 400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 rot="-5400000">
            <a:off x="1341163" y="-1236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flipH="1" rot="10800000">
            <a:off x="-98400" y="-6933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 rot="-5400000">
            <a:off x="7298113" y="46657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 rot="-5400000">
            <a:off x="1867971" y="-1726275"/>
            <a:ext cx="5641500" cy="8697300"/>
          </a:xfrm>
          <a:prstGeom prst="wave">
            <a:avLst>
              <a:gd fmla="val 456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2" type="title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3" type="title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5"/>
          <p:cNvSpPr txBox="1"/>
          <p:nvPr>
            <p:ph idx="4" type="subTitle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5" type="title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5"/>
          <p:cNvSpPr txBox="1"/>
          <p:nvPr>
            <p:ph idx="6" type="subTitle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7" type="title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5"/>
          <p:cNvSpPr txBox="1"/>
          <p:nvPr>
            <p:ph idx="8" type="subTitle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2" type="title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6"/>
          <p:cNvSpPr txBox="1"/>
          <p:nvPr>
            <p:ph idx="1" type="subTitle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3" type="title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6"/>
          <p:cNvSpPr txBox="1"/>
          <p:nvPr>
            <p:ph idx="4" type="subTitle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5" type="title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6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7" type="title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6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9" type="title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26"/>
          <p:cNvSpPr txBox="1"/>
          <p:nvPr>
            <p:ph idx="13" type="subTitle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4" type="title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26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-391625" y="40168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 flipH="1" rot="-5400000">
            <a:off x="24496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flipH="1" rot="-5400000">
            <a:off x="-3589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flipH="1" rot="-5400000">
            <a:off x="52582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8157700" y="8890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2" type="title"/>
          </p:nvPr>
        </p:nvSpPr>
        <p:spPr>
          <a:xfrm>
            <a:off x="720000" y="284977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720000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3" type="title"/>
          </p:nvPr>
        </p:nvSpPr>
        <p:spPr>
          <a:xfrm>
            <a:off x="3528600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8"/>
          <p:cNvSpPr txBox="1"/>
          <p:nvPr>
            <p:ph idx="4" type="subTitle"/>
          </p:nvPr>
        </p:nvSpPr>
        <p:spPr>
          <a:xfrm>
            <a:off x="3528596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5" type="title"/>
          </p:nvPr>
        </p:nvSpPr>
        <p:spPr>
          <a:xfrm>
            <a:off x="6337199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8"/>
          <p:cNvSpPr txBox="1"/>
          <p:nvPr>
            <p:ph idx="6" type="subTitle"/>
          </p:nvPr>
        </p:nvSpPr>
        <p:spPr>
          <a:xfrm>
            <a:off x="6337199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968300" y="70685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-93600" y="1129000"/>
            <a:ext cx="9331200" cy="4609200"/>
          </a:xfrm>
          <a:prstGeom prst="wave">
            <a:avLst>
              <a:gd fmla="val 887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963750" y="439940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2" type="title"/>
          </p:nvPr>
        </p:nvSpPr>
        <p:spPr>
          <a:xfrm>
            <a:off x="713100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713100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3" type="title"/>
          </p:nvPr>
        </p:nvSpPr>
        <p:spPr>
          <a:xfrm>
            <a:off x="2667946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29"/>
          <p:cNvSpPr txBox="1"/>
          <p:nvPr>
            <p:ph idx="4" type="subTitle"/>
          </p:nvPr>
        </p:nvSpPr>
        <p:spPr>
          <a:xfrm>
            <a:off x="2667946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5" type="title"/>
          </p:nvPr>
        </p:nvSpPr>
        <p:spPr>
          <a:xfrm>
            <a:off x="4622788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9"/>
          <p:cNvSpPr txBox="1"/>
          <p:nvPr>
            <p:ph idx="6" type="subTitle"/>
          </p:nvPr>
        </p:nvSpPr>
        <p:spPr>
          <a:xfrm>
            <a:off x="4622788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7" type="title"/>
          </p:nvPr>
        </p:nvSpPr>
        <p:spPr>
          <a:xfrm>
            <a:off x="6577633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9"/>
          <p:cNvSpPr txBox="1"/>
          <p:nvPr>
            <p:ph idx="8" type="subTitle"/>
          </p:nvPr>
        </p:nvSpPr>
        <p:spPr>
          <a:xfrm>
            <a:off x="6577632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-487075" y="34525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 flipH="1" rot="-5400000">
            <a:off x="-313572" y="25850"/>
            <a:ext cx="5369100" cy="51195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flipH="1" rot="-5400000">
            <a:off x="4326738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8062250" y="5394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720000" y="1393539"/>
            <a:ext cx="29967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720000" y="2558961"/>
            <a:ext cx="2996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etanit.com/f/tutorial" TargetMode="External"/><Relationship Id="rId4" Type="http://schemas.openxmlformats.org/officeDocument/2006/relationships/hyperlink" Target="https://www.javatpoint.com/f-sharp-tutorial" TargetMode="External"/><Relationship Id="rId5" Type="http://schemas.openxmlformats.org/officeDocument/2006/relationships/hyperlink" Target="https://learn.microsoft.com/en-us/dotnet/fsharp/" TargetMode="External"/><Relationship Id="rId6" Type="http://schemas.openxmlformats.org/officeDocument/2006/relationships/hyperlink" Target="https://github.com/UUyy-Geniy/F-_Tutori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4294967295" type="subTitle"/>
          </p:nvPr>
        </p:nvSpPr>
        <p:spPr>
          <a:xfrm>
            <a:off x="4726250" y="3630475"/>
            <a:ext cx="40800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Подготовили ст.гр. 5030102/10201</a:t>
            </a:r>
            <a:br>
              <a:rPr lang="en"/>
            </a:br>
            <a:r>
              <a:rPr lang="en"/>
              <a:t>Дмитриев Михаил</a:t>
            </a:r>
            <a:br>
              <a:rPr lang="en"/>
            </a:br>
            <a:r>
              <a:rPr lang="en"/>
              <a:t>Романчук Евгений</a:t>
            </a:r>
            <a:br>
              <a:rPr lang="en"/>
            </a:br>
            <a:r>
              <a:rPr lang="en"/>
              <a:t>Соломатов Александр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3919625" y="1725775"/>
            <a:ext cx="1770300" cy="117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677575" y="1570325"/>
            <a:ext cx="1770300" cy="1173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600" y="50775"/>
            <a:ext cx="1276549" cy="3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1749150" y="14204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</a:rPr>
              <a:t>F#</a:t>
            </a:r>
            <a:endParaRPr b="1" sz="4200">
              <a:solidFill>
                <a:schemeClr val="dk2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221575" y="29199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#2 Данные и переменные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 flipH="1">
            <a:off x="1831500" y="1054900"/>
            <a:ext cx="54810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Явное приведение типов</a:t>
            </a:r>
            <a:endParaRPr sz="3700"/>
          </a:p>
        </p:txBody>
      </p:sp>
      <p:sp>
        <p:nvSpPr>
          <p:cNvPr id="345" name="Google Shape;345;p41"/>
          <p:cNvSpPr txBox="1"/>
          <p:nvPr>
            <p:ph idx="1" type="subTitle"/>
          </p:nvPr>
        </p:nvSpPr>
        <p:spPr>
          <a:xfrm flipH="1">
            <a:off x="5503200" y="1751550"/>
            <a:ext cx="2927700" cy="25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F# требует явного указания на преобразование типов для повышения безопасности.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Это предотвращает случайные ошибки в коде, когда данные могут быть неправильно интерпретированы.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0" r="4434" t="0"/>
          <a:stretch/>
        </p:blipFill>
        <p:spPr>
          <a:xfrm>
            <a:off x="525400" y="1460400"/>
            <a:ext cx="4977801" cy="23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4934215" y="548657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41"/>
          <p:cNvGrpSpPr/>
          <p:nvPr/>
        </p:nvGrpSpPr>
        <p:grpSpPr>
          <a:xfrm>
            <a:off x="6250566" y="547510"/>
            <a:ext cx="450470" cy="449325"/>
            <a:chOff x="-20946600" y="3317850"/>
            <a:chExt cx="304825" cy="304050"/>
          </a:xfrm>
        </p:grpSpPr>
        <p:sp>
          <p:nvSpPr>
            <p:cNvPr id="349" name="Google Shape;349;p41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7583794" y="548366"/>
            <a:ext cx="451653" cy="447589"/>
            <a:chOff x="-20572500" y="3319025"/>
            <a:chExt cx="305625" cy="302875"/>
          </a:xfrm>
        </p:grpSpPr>
        <p:sp>
          <p:nvSpPr>
            <p:cNvPr id="353" name="Google Shape;353;p41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1"/>
          <p:cNvSpPr/>
          <p:nvPr/>
        </p:nvSpPr>
        <p:spPr>
          <a:xfrm>
            <a:off x="5398125" y="734775"/>
            <a:ext cx="654900" cy="12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6845875" y="734775"/>
            <a:ext cx="654900" cy="12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 txBox="1"/>
          <p:nvPr>
            <p:ph type="title"/>
          </p:nvPr>
        </p:nvSpPr>
        <p:spPr>
          <a:xfrm>
            <a:off x="3198150" y="1713225"/>
            <a:ext cx="4999200" cy="1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/>
              <a:t>Преобразование типов</a:t>
            </a:r>
            <a:endParaRPr sz="4300"/>
          </a:p>
        </p:txBody>
      </p:sp>
      <p:sp>
        <p:nvSpPr>
          <p:cNvPr id="363" name="Google Shape;363;p42"/>
          <p:cNvSpPr txBox="1"/>
          <p:nvPr>
            <p:ph idx="2" type="title"/>
          </p:nvPr>
        </p:nvSpPr>
        <p:spPr>
          <a:xfrm>
            <a:off x="1387950" y="2239575"/>
            <a:ext cx="199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03.2</a:t>
            </a:r>
            <a:endParaRPr/>
          </a:p>
        </p:txBody>
      </p:sp>
      <p:sp>
        <p:nvSpPr>
          <p:cNvPr id="364" name="Google Shape;364;p42"/>
          <p:cNvSpPr txBox="1"/>
          <p:nvPr>
            <p:ph idx="1" type="subTitle"/>
          </p:nvPr>
        </p:nvSpPr>
        <p:spPr>
          <a:xfrm>
            <a:off x="3335450" y="3092313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Преобразование сложных типов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 flipH="1">
            <a:off x="891900" y="247325"/>
            <a:ext cx="7360200" cy="11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Преобразование сложных типов</a:t>
            </a:r>
            <a:endParaRPr sz="3700"/>
          </a:p>
        </p:txBody>
      </p:sp>
      <p:sp>
        <p:nvSpPr>
          <p:cNvPr id="370" name="Google Shape;370;p43"/>
          <p:cNvSpPr txBox="1"/>
          <p:nvPr>
            <p:ph idx="1" type="subTitle"/>
          </p:nvPr>
        </p:nvSpPr>
        <p:spPr>
          <a:xfrm flipH="1">
            <a:off x="5599200" y="1751550"/>
            <a:ext cx="2831700" cy="22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Для более сложных типов, таких как записи или кортежи, F# позволяет использовать специальные функции или паттерн-матчинг для преобразования.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46" y="1076750"/>
            <a:ext cx="5337206" cy="34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 txBox="1"/>
          <p:nvPr>
            <p:ph type="title"/>
          </p:nvPr>
        </p:nvSpPr>
        <p:spPr>
          <a:xfrm>
            <a:off x="3715125" y="1702050"/>
            <a:ext cx="416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Типизация и вывод типов</a:t>
            </a:r>
            <a:endParaRPr/>
          </a:p>
        </p:txBody>
      </p:sp>
      <p:sp>
        <p:nvSpPr>
          <p:cNvPr id="378" name="Google Shape;378;p44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79" name="Google Shape;379;p44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Строгая статическая типизация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Строгая статическая типизация</a:t>
            </a:r>
            <a:endParaRPr/>
          </a:p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F# является статически типизированным языком,</a:t>
            </a:r>
            <a:r>
              <a:rPr lang="en"/>
              <a:t> что означает, что все типы переменных известны на этапе компиляции.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Это делает код более предсказуемым и безопасным.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0" y="1391400"/>
            <a:ext cx="4446137" cy="23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5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388" name="Google Shape;388;p45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 txBox="1"/>
          <p:nvPr>
            <p:ph type="title"/>
          </p:nvPr>
        </p:nvSpPr>
        <p:spPr>
          <a:xfrm>
            <a:off x="3715125" y="1702050"/>
            <a:ext cx="416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Сравнение типов</a:t>
            </a:r>
            <a:endParaRPr/>
          </a:p>
        </p:txBody>
      </p:sp>
      <p:sp>
        <p:nvSpPr>
          <p:cNvPr id="402" name="Google Shape;402;p46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03" name="Google Shape;403;p46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</a:t>
            </a:r>
            <a:endParaRPr/>
          </a:p>
        </p:txBody>
      </p:sp>
      <p:sp>
        <p:nvSpPr>
          <p:cNvPr id="409" name="Google Shape;409;p47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типов в F# — это проверка равенства и порядка между значениями.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Основные операторы: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47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11" name="Google Shape;411;p47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46" y="1495088"/>
            <a:ext cx="4361048" cy="28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Равенство и неравенство</a:t>
            </a:r>
            <a:endParaRPr/>
          </a:p>
        </p:txBody>
      </p:sp>
      <p:sp>
        <p:nvSpPr>
          <p:cNvPr id="425" name="Google Shape;425;p48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Операторы равенства: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Эти операторы работают для всех примитивных типов и некоторых пользовательских типов.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27" name="Google Shape;427;p48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7150"/>
            <a:ext cx="4213198" cy="24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Сравнение величин</a:t>
            </a:r>
            <a:endParaRPr/>
          </a:p>
        </p:txBody>
      </p:sp>
      <p:sp>
        <p:nvSpPr>
          <p:cNvPr id="441" name="Google Shape;441;p49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Операторы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используются для числовых значений.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Нельзя сравнивать значения разных типов без явного приведения.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49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43" name="Google Shape;443;p49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7150"/>
            <a:ext cx="4213199" cy="271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 разных типов</a:t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вызывает ошибку компиляции.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поддерживает строгое разделение типов для безопасности.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50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59" name="Google Shape;459;p50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67" name="Google Shape;4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76" y="1997475"/>
            <a:ext cx="5230623" cy="220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5" type="title"/>
          </p:nvPr>
        </p:nvSpPr>
        <p:spPr>
          <a:xfrm>
            <a:off x="865500" y="42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презентации: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1035488" y="15532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3" type="title"/>
          </p:nvPr>
        </p:nvSpPr>
        <p:spPr>
          <a:xfrm>
            <a:off x="1929500" y="1744850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Типы данных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3"/>
          <p:cNvSpPr txBox="1"/>
          <p:nvPr>
            <p:ph idx="4" type="title"/>
          </p:nvPr>
        </p:nvSpPr>
        <p:spPr>
          <a:xfrm>
            <a:off x="1007588" y="17929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063388" y="270280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3" type="title"/>
          </p:nvPr>
        </p:nvSpPr>
        <p:spPr>
          <a:xfrm>
            <a:off x="1945800" y="3106075"/>
            <a:ext cx="2285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Операции над типами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3"/>
          <p:cNvSpPr txBox="1"/>
          <p:nvPr>
            <p:ph idx="4" type="title"/>
          </p:nvPr>
        </p:nvSpPr>
        <p:spPr>
          <a:xfrm>
            <a:off x="1035488" y="29425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1150938" y="39874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3" type="title"/>
          </p:nvPr>
        </p:nvSpPr>
        <p:spPr>
          <a:xfrm>
            <a:off x="2044950" y="4294100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Преобразование/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приведение типов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33"/>
          <p:cNvSpPr txBox="1"/>
          <p:nvPr>
            <p:ph idx="4" type="title"/>
          </p:nvPr>
        </p:nvSpPr>
        <p:spPr>
          <a:xfrm>
            <a:off x="1123038" y="42271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4922463" y="15532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idx="3" type="title"/>
          </p:nvPr>
        </p:nvSpPr>
        <p:spPr>
          <a:xfrm>
            <a:off x="5816475" y="179297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Типизация и вывод типов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33"/>
          <p:cNvSpPr txBox="1"/>
          <p:nvPr>
            <p:ph idx="4" type="title"/>
          </p:nvPr>
        </p:nvSpPr>
        <p:spPr>
          <a:xfrm>
            <a:off x="4894563" y="17929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5020538" y="270280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 txBox="1"/>
          <p:nvPr>
            <p:ph idx="3" type="title"/>
          </p:nvPr>
        </p:nvSpPr>
        <p:spPr>
          <a:xfrm>
            <a:off x="5953050" y="3009450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Сравнение типов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3"/>
          <p:cNvSpPr txBox="1"/>
          <p:nvPr>
            <p:ph idx="4" type="title"/>
          </p:nvPr>
        </p:nvSpPr>
        <p:spPr>
          <a:xfrm>
            <a:off x="4992638" y="29425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5364163" y="39874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3" type="title"/>
          </p:nvPr>
        </p:nvSpPr>
        <p:spPr>
          <a:xfrm>
            <a:off x="6296675" y="4294100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Области видимости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33"/>
          <p:cNvSpPr txBox="1"/>
          <p:nvPr>
            <p:ph idx="4" type="title"/>
          </p:nvPr>
        </p:nvSpPr>
        <p:spPr>
          <a:xfrm>
            <a:off x="5336263" y="42271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1"/>
          <p:cNvSpPr txBox="1"/>
          <p:nvPr>
            <p:ph type="title"/>
          </p:nvPr>
        </p:nvSpPr>
        <p:spPr>
          <a:xfrm>
            <a:off x="3715125" y="1702050"/>
            <a:ext cx="416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Области видимости</a:t>
            </a:r>
            <a:endParaRPr/>
          </a:p>
        </p:txBody>
      </p:sp>
      <p:sp>
        <p:nvSpPr>
          <p:cNvPr id="474" name="Google Shape;474;p51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75" name="Google Shape;475;p51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</a:t>
            </a:r>
            <a:endParaRPr/>
          </a:p>
        </p:txBody>
      </p:sp>
      <p:sp>
        <p:nvSpPr>
          <p:cNvPr id="481" name="Google Shape;481;p52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Область видимости определяет, где переменные и функции могут быть использованы.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поддерживает локальные и модульные области видимости.</a:t>
            </a:r>
            <a:endParaRPr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83" name="Google Shape;483;p52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925" y="1793325"/>
            <a:ext cx="4851799" cy="2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Модульная область видимости</a:t>
            </a:r>
            <a:endParaRPr/>
          </a:p>
        </p:txBody>
      </p:sp>
      <p:sp>
        <p:nvSpPr>
          <p:cNvPr id="497" name="Google Shape;497;p53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Модули позволяют организовать код и ограничивать доступ к переменным и функциям.</a:t>
            </a:r>
            <a:endParaRPr/>
          </a:p>
        </p:txBody>
      </p:sp>
      <p:grpSp>
        <p:nvGrpSpPr>
          <p:cNvPr id="498" name="Google Shape;498;p53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499" name="Google Shape;499;p53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7300" y="1984950"/>
            <a:ext cx="5115325" cy="21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/>
          <p:nvPr>
            <p:ph type="title"/>
          </p:nvPr>
        </p:nvSpPr>
        <p:spPr>
          <a:xfrm flipH="1">
            <a:off x="380550" y="702950"/>
            <a:ext cx="8382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Передача владения</a:t>
            </a:r>
            <a:endParaRPr/>
          </a:p>
        </p:txBody>
      </p:sp>
      <p:sp>
        <p:nvSpPr>
          <p:cNvPr id="513" name="Google Shape;513;p54"/>
          <p:cNvSpPr txBox="1"/>
          <p:nvPr>
            <p:ph idx="1" type="subTitle"/>
          </p:nvPr>
        </p:nvSpPr>
        <p:spPr>
          <a:xfrm flipH="1">
            <a:off x="4518000" y="1732350"/>
            <a:ext cx="34896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Владение переменной может быть передано через параметры функции или через возвращаемое значение.</a:t>
            </a:r>
            <a:endParaRPr/>
          </a:p>
        </p:txBody>
      </p:sp>
      <p:grpSp>
        <p:nvGrpSpPr>
          <p:cNvPr id="514" name="Google Shape;514;p54"/>
          <p:cNvGrpSpPr/>
          <p:nvPr/>
        </p:nvGrpSpPr>
        <p:grpSpPr>
          <a:xfrm>
            <a:off x="7421064" y="1637777"/>
            <a:ext cx="586548" cy="559981"/>
            <a:chOff x="3854700" y="249750"/>
            <a:chExt cx="500425" cy="481125"/>
          </a:xfrm>
        </p:grpSpPr>
        <p:sp>
          <p:nvSpPr>
            <p:cNvPr id="515" name="Google Shape;515;p54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23" name="Google Shape;5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7150"/>
            <a:ext cx="4213202" cy="227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lang="en"/>
              <a:t>Список литературы</a:t>
            </a:r>
            <a:endParaRPr/>
          </a:p>
        </p:txBody>
      </p:sp>
      <p:sp>
        <p:nvSpPr>
          <p:cNvPr id="529" name="Google Shape;529;p55"/>
          <p:cNvSpPr txBox="1"/>
          <p:nvPr>
            <p:ph idx="1" type="body"/>
          </p:nvPr>
        </p:nvSpPr>
        <p:spPr>
          <a:xfrm>
            <a:off x="720000" y="1274275"/>
            <a:ext cx="57054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Основные образовательные ресурсы: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Metanit: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JavaTpoint: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Официальная документация: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Документация F# на Microsoft Learn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Наш Git-репозиторий с примерами: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F# Tutorial на GitHub</a:t>
            </a:r>
            <a:endParaRPr/>
          </a:p>
        </p:txBody>
      </p:sp>
      <p:grpSp>
        <p:nvGrpSpPr>
          <p:cNvPr id="530" name="Google Shape;530;p55"/>
          <p:cNvGrpSpPr/>
          <p:nvPr/>
        </p:nvGrpSpPr>
        <p:grpSpPr>
          <a:xfrm>
            <a:off x="6480900" y="2406650"/>
            <a:ext cx="1950000" cy="1950000"/>
            <a:chOff x="6480900" y="2406650"/>
            <a:chExt cx="1950000" cy="1950000"/>
          </a:xfrm>
        </p:grpSpPr>
        <p:sp>
          <p:nvSpPr>
            <p:cNvPr id="531" name="Google Shape;531;p55"/>
            <p:cNvSpPr/>
            <p:nvPr/>
          </p:nvSpPr>
          <p:spPr>
            <a:xfrm rot="-5400000">
              <a:off x="6480900" y="2406650"/>
              <a:ext cx="1950000" cy="1950000"/>
            </a:xfrm>
            <a:prstGeom prst="doubleWave">
              <a:avLst>
                <a:gd fmla="val 4932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6846400" y="2571750"/>
              <a:ext cx="677700" cy="677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1371700" y="3929575"/>
            <a:ext cx="13542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70"/>
              <a:t>01.</a:t>
            </a:r>
            <a:endParaRPr sz="4770"/>
          </a:p>
        </p:txBody>
      </p:sp>
      <p:sp>
        <p:nvSpPr>
          <p:cNvPr id="293" name="Google Shape;293;p34"/>
          <p:cNvSpPr txBox="1"/>
          <p:nvPr>
            <p:ph idx="1" type="subTitle"/>
          </p:nvPr>
        </p:nvSpPr>
        <p:spPr>
          <a:xfrm>
            <a:off x="1844900" y="1984800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Типы данных.</a:t>
            </a:r>
            <a:endParaRPr b="1" sz="4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336975" y="148714"/>
            <a:ext cx="29967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 примитивные типы.</a:t>
            </a:r>
            <a:endParaRPr/>
          </a:p>
        </p:txBody>
      </p:sp>
      <p:sp>
        <p:nvSpPr>
          <p:cNvPr id="299" name="Google Shape;299;p35"/>
          <p:cNvSpPr txBox="1"/>
          <p:nvPr>
            <p:ph idx="1" type="subTitle"/>
          </p:nvPr>
        </p:nvSpPr>
        <p:spPr>
          <a:xfrm>
            <a:off x="5379775" y="885900"/>
            <a:ext cx="27828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Целочисленные типы:</a:t>
            </a: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 int, int16 , int64, uint16, byte, sbyte. 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Числа с плавающей точкой:  </a:t>
            </a:r>
            <a:endParaRPr b="1"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float, float32, double.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Булевы:</a:t>
            </a: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 bool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Символьный и строковый типы:</a:t>
            </a: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 char, string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Тип unit.</a:t>
            </a:r>
            <a:endParaRPr b="1" sz="5607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8162575" y="885900"/>
            <a:ext cx="1416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01.01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 b="12486" l="8622" r="8622" t="13052"/>
          <a:stretch/>
        </p:blipFill>
        <p:spPr>
          <a:xfrm>
            <a:off x="728750" y="1717400"/>
            <a:ext cx="4199700" cy="2612700"/>
          </a:xfrm>
          <a:prstGeom prst="roundRect">
            <a:avLst>
              <a:gd fmla="val 8901" name="adj"/>
            </a:avLst>
          </a:prstGeom>
          <a:noFill/>
          <a:ln>
            <a:noFill/>
          </a:ln>
          <a:effectLst>
            <a:outerShdw blurRad="228600" rotWithShape="0" algn="bl" dir="12420000" dist="2190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167875" y="340225"/>
            <a:ext cx="36036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Пользовательские типы</a:t>
            </a:r>
            <a:endParaRPr/>
          </a:p>
        </p:txBody>
      </p:sp>
      <p:sp>
        <p:nvSpPr>
          <p:cNvPr id="307" name="Google Shape;307;p36"/>
          <p:cNvSpPr txBox="1"/>
          <p:nvPr>
            <p:ph idx="1" type="subTitle"/>
          </p:nvPr>
        </p:nvSpPr>
        <p:spPr>
          <a:xfrm>
            <a:off x="5343675" y="1976261"/>
            <a:ext cx="2996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Комплексные типы данных:</a:t>
            </a:r>
            <a:endParaRPr b="1"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Tuples</a:t>
            </a:r>
            <a:r>
              <a:rPr lang="en" sz="5907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Arrays, List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Discriminated Unions.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Optionals, Records.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7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	FunctionType.</a:t>
            </a:r>
            <a:endParaRPr sz="5907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type="title"/>
          </p:nvPr>
        </p:nvSpPr>
        <p:spPr>
          <a:xfrm>
            <a:off x="7130775" y="1015850"/>
            <a:ext cx="22161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01.02</a:t>
            </a:r>
            <a:endParaRPr sz="3800"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b="10937" l="8484" r="9379" t="11871"/>
          <a:stretch/>
        </p:blipFill>
        <p:spPr>
          <a:xfrm>
            <a:off x="290975" y="2154100"/>
            <a:ext cx="3802800" cy="2827200"/>
          </a:xfrm>
          <a:prstGeom prst="roundRect">
            <a:avLst>
              <a:gd fmla="val 7259" name="adj"/>
            </a:avLst>
          </a:prstGeom>
          <a:noFill/>
          <a:ln>
            <a:noFill/>
          </a:ln>
          <a:effectLst>
            <a:outerShdw blurRad="342900" rotWithShape="0" algn="bl" dir="7200000" dist="3048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 flipH="1">
            <a:off x="3560250" y="462425"/>
            <a:ext cx="5198400" cy="11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ct val="30461"/>
              <a:buNone/>
            </a:pPr>
            <a:r>
              <a:rPr lang="en" sz="3250"/>
              <a:t>Пользовательские типы. Продолжение</a:t>
            </a:r>
            <a:endParaRPr sz="3250"/>
          </a:p>
        </p:txBody>
      </p:sp>
      <p:sp>
        <p:nvSpPr>
          <p:cNvPr id="315" name="Google Shape;315;p37"/>
          <p:cNvSpPr txBox="1"/>
          <p:nvPr>
            <p:ph idx="1" type="subTitle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Объявление классов и интерфейсов.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3">
            <a:alphaModFix/>
          </a:blip>
          <a:srcRect b="11841" l="8400" r="9403" t="10961"/>
          <a:stretch/>
        </p:blipFill>
        <p:spPr>
          <a:xfrm>
            <a:off x="318350" y="1553400"/>
            <a:ext cx="4281600" cy="3171000"/>
          </a:xfrm>
          <a:prstGeom prst="roundRect">
            <a:avLst>
              <a:gd fmla="val 7966" name="adj"/>
            </a:avLst>
          </a:prstGeom>
          <a:noFill/>
          <a:ln>
            <a:noFill/>
          </a:ln>
          <a:effectLst>
            <a:outerShdw blurRad="228600" rotWithShape="0" algn="bl" dir="8700000" dist="295275">
              <a:srgbClr val="000000">
                <a:alpha val="58999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 txBox="1"/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Операции над типами</a:t>
            </a:r>
            <a:endParaRPr/>
          </a:p>
        </p:txBody>
      </p:sp>
      <p:sp>
        <p:nvSpPr>
          <p:cNvPr id="323" name="Google Shape;323;p38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24" name="Google Shape;324;p38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Обобщенные типы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 flipH="1">
            <a:off x="2095275" y="741350"/>
            <a:ext cx="6604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Обобщенные типы </a:t>
            </a:r>
            <a:endParaRPr/>
          </a:p>
        </p:txBody>
      </p:sp>
      <p:sp>
        <p:nvSpPr>
          <p:cNvPr id="330" name="Google Shape;330;p39"/>
          <p:cNvSpPr txBox="1"/>
          <p:nvPr>
            <p:ph idx="1" type="subTitle"/>
          </p:nvPr>
        </p:nvSpPr>
        <p:spPr>
          <a:xfrm flipH="1">
            <a:off x="4185375" y="1903275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Обобщенные типы позволяют писать функции и структуры, которые работают с любыми типами данных, предоставляя универсальные решения</a:t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215750"/>
            <a:ext cx="3931500" cy="311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0"/>
          <p:cNvSpPr txBox="1"/>
          <p:nvPr>
            <p:ph type="title"/>
          </p:nvPr>
        </p:nvSpPr>
        <p:spPr>
          <a:xfrm>
            <a:off x="3198150" y="1713225"/>
            <a:ext cx="4962000" cy="1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Преобразование типов</a:t>
            </a:r>
            <a:endParaRPr sz="4800"/>
          </a:p>
        </p:txBody>
      </p:sp>
      <p:sp>
        <p:nvSpPr>
          <p:cNvPr id="338" name="Google Shape;338;p40"/>
          <p:cNvSpPr txBox="1"/>
          <p:nvPr>
            <p:ph idx="2" type="title"/>
          </p:nvPr>
        </p:nvSpPr>
        <p:spPr>
          <a:xfrm>
            <a:off x="142965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03.1</a:t>
            </a:r>
            <a:endParaRPr/>
          </a:p>
        </p:txBody>
      </p:sp>
      <p:sp>
        <p:nvSpPr>
          <p:cNvPr id="339" name="Google Shape;339;p40"/>
          <p:cNvSpPr txBox="1"/>
          <p:nvPr>
            <p:ph idx="1" type="subTitle"/>
          </p:nvPr>
        </p:nvSpPr>
        <p:spPr>
          <a:xfrm>
            <a:off x="3397625" y="3092313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Явное приведение типов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